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4"/>
  </p:notesMasterIdLst>
  <p:handoutMasterIdLst>
    <p:handoutMasterId r:id="rId25"/>
  </p:handoutMasterIdLst>
  <p:sldIdLst>
    <p:sldId id="423" r:id="rId2"/>
    <p:sldId id="452" r:id="rId3"/>
    <p:sldId id="453" r:id="rId4"/>
    <p:sldId id="454" r:id="rId5"/>
    <p:sldId id="500" r:id="rId6"/>
    <p:sldId id="479" r:id="rId7"/>
    <p:sldId id="503" r:id="rId8"/>
    <p:sldId id="487" r:id="rId9"/>
    <p:sldId id="488" r:id="rId10"/>
    <p:sldId id="504" r:id="rId11"/>
    <p:sldId id="490" r:id="rId12"/>
    <p:sldId id="501" r:id="rId13"/>
    <p:sldId id="502" r:id="rId14"/>
    <p:sldId id="457" r:id="rId15"/>
    <p:sldId id="464" r:id="rId16"/>
    <p:sldId id="465" r:id="rId17"/>
    <p:sldId id="505" r:id="rId18"/>
    <p:sldId id="506" r:id="rId19"/>
    <p:sldId id="507" r:id="rId20"/>
    <p:sldId id="466" r:id="rId21"/>
    <p:sldId id="474" r:id="rId22"/>
    <p:sldId id="477" r:id="rId23"/>
  </p:sldIdLst>
  <p:sldSz cx="9144000" cy="6858000" type="screen4x3"/>
  <p:notesSz cx="9926638" cy="6797675"/>
  <p:custDataLst>
    <p:tags r:id="rId26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5" autoAdjust="0"/>
    <p:restoredTop sz="94422" autoAdjust="0"/>
  </p:normalViewPr>
  <p:slideViewPr>
    <p:cSldViewPr>
      <p:cViewPr varScale="1">
        <p:scale>
          <a:sx n="85" d="100"/>
          <a:sy n="85" d="100"/>
        </p:scale>
        <p:origin x="171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22"/>
    </p:cViewPr>
  </p:sorterViewPr>
  <p:notesViewPr>
    <p:cSldViewPr>
      <p:cViewPr varScale="1">
        <p:scale>
          <a:sx n="70" d="100"/>
          <a:sy n="70" d="100"/>
        </p:scale>
        <p:origin x="-1680" y="-90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136" cy="339515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285" y="0"/>
            <a:ext cx="4302136" cy="339515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r">
              <a:defRPr sz="1200"/>
            </a:lvl1pPr>
          </a:lstStyle>
          <a:p>
            <a:fld id="{9681A0AE-D235-4586-800B-DB08096D6CBD}" type="datetimeFigureOut">
              <a:rPr lang="ko-KR" altLang="en-US" smtClean="0"/>
              <a:t>2023-12-20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" y="6457106"/>
            <a:ext cx="4302136" cy="339515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285" y="6457106"/>
            <a:ext cx="4302136" cy="339515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r">
              <a:defRPr sz="1200"/>
            </a:lvl1pPr>
          </a:lstStyle>
          <a:p>
            <a:fld id="{72E686B8-1356-4842-B2C7-A33B06C78D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2894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1543" cy="339884"/>
          </a:xfrm>
          <a:prstGeom prst="rect">
            <a:avLst/>
          </a:prstGeom>
        </p:spPr>
        <p:txBody>
          <a:bodyPr vert="horz" lIns="95559" tIns="47780" rIns="95559" bIns="4778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5559" tIns="47780" rIns="95559" bIns="47780" rtlCol="0"/>
          <a:lstStyle>
            <a:lvl1pPr algn="r">
              <a:defRPr sz="1300"/>
            </a:lvl1pPr>
          </a:lstStyle>
          <a:p>
            <a:fld id="{D5D8B169-09AD-4F78-9B79-3DA53DB6446F}" type="datetimeFigureOut">
              <a:rPr lang="ko-KR" altLang="en-US" smtClean="0"/>
              <a:t>2023-12-20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11175"/>
            <a:ext cx="3398838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9" tIns="47780" rIns="95559" bIns="4778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vert="horz" lIns="95559" tIns="47780" rIns="95559" bIns="4778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3" y="6456613"/>
            <a:ext cx="4301543" cy="339884"/>
          </a:xfrm>
          <a:prstGeom prst="rect">
            <a:avLst/>
          </a:prstGeom>
        </p:spPr>
        <p:txBody>
          <a:bodyPr vert="horz" lIns="95559" tIns="47780" rIns="95559" bIns="4778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800" y="6456613"/>
            <a:ext cx="4301543" cy="339884"/>
          </a:xfrm>
          <a:prstGeom prst="rect">
            <a:avLst/>
          </a:prstGeom>
        </p:spPr>
        <p:txBody>
          <a:bodyPr vert="horz" lIns="95559" tIns="47780" rIns="95559" bIns="47780" rtlCol="0" anchor="b"/>
          <a:lstStyle>
            <a:lvl1pPr algn="r">
              <a:defRPr sz="1300"/>
            </a:lvl1pPr>
          </a:lstStyle>
          <a:p>
            <a:fld id="{F3620ED1-B248-440A-8481-ABC22B9589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851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7049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8970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9359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672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03237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65881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76067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76310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94143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28902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29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0899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43713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53539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792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735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9077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8760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8995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317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5284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8920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372200" y="6381328"/>
            <a:ext cx="2133600" cy="365125"/>
          </a:xfrm>
        </p:spPr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 flipV="1">
            <a:off x="179511" y="6324450"/>
            <a:ext cx="8774083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668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702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891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Line 9"/>
          <p:cNvSpPr>
            <a:spLocks noChangeShapeType="1"/>
          </p:cNvSpPr>
          <p:nvPr userDrawn="1"/>
        </p:nvSpPr>
        <p:spPr bwMode="auto">
          <a:xfrm flipV="1">
            <a:off x="179511" y="6453336"/>
            <a:ext cx="8774083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94"/>
          <a:stretch/>
        </p:blipFill>
        <p:spPr bwMode="auto">
          <a:xfrm>
            <a:off x="8593265" y="6549261"/>
            <a:ext cx="371223" cy="277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348" y="6554372"/>
            <a:ext cx="1562100" cy="280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794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424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884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157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049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387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90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86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Line 9"/>
          <p:cNvSpPr>
            <a:spLocks noChangeShapeType="1"/>
          </p:cNvSpPr>
          <p:nvPr userDrawn="1"/>
        </p:nvSpPr>
        <p:spPr bwMode="auto">
          <a:xfrm flipV="1">
            <a:off x="179512" y="764704"/>
            <a:ext cx="8708110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453" y="57362"/>
            <a:ext cx="625745" cy="58759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480" y="657259"/>
            <a:ext cx="756000" cy="86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05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hyperlink" Target="https://www.its.bldrdoc.gov/vqeg/vqeg-home.aspx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27584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5400" b="1" dirty="0">
                <a:solidFill>
                  <a:srgbClr val="FF0000"/>
                </a:solidFill>
                <a:ea typeface="MD아트체" pitchFamily="18" charset="-127"/>
                <a:cs typeface="한컴바탕" pitchFamily="18" charset="2"/>
              </a:rPr>
              <a:t>IRG-AVQA</a:t>
            </a:r>
            <a:br>
              <a:rPr lang="en-US" altLang="ko-KR" sz="5400" b="1" dirty="0">
                <a:solidFill>
                  <a:srgbClr val="FF0000"/>
                </a:solidFill>
                <a:ea typeface="MD아트체" pitchFamily="18" charset="-127"/>
                <a:cs typeface="한컴바탕" pitchFamily="18" charset="2"/>
              </a:rPr>
            </a:br>
            <a:r>
              <a:rPr lang="en-US" altLang="ko-KR" sz="1800" b="1" dirty="0">
                <a:ea typeface="MD아트체" pitchFamily="18" charset="-127"/>
                <a:cs typeface="한컴바탕" pitchFamily="18" charset="2"/>
              </a:rPr>
              <a:t>(</a:t>
            </a:r>
            <a:r>
              <a:rPr lang="en-US" altLang="ko-KR" sz="1800" b="1" dirty="0" err="1">
                <a:ea typeface="MD아트체" pitchFamily="18" charset="-127"/>
                <a:cs typeface="한컴바탕" pitchFamily="18" charset="2"/>
              </a:rPr>
              <a:t>Intersector</a:t>
            </a:r>
            <a:r>
              <a:rPr lang="en-US" altLang="ko-KR" sz="1800" b="1" dirty="0">
                <a:ea typeface="MD아트체" pitchFamily="18" charset="-127"/>
                <a:cs typeface="한컴바탕" pitchFamily="18" charset="2"/>
              </a:rPr>
              <a:t> Rapporteur Group Audiovisual Quality Assessment)</a:t>
            </a:r>
            <a:r>
              <a:rPr lang="en-US" altLang="ko-KR" sz="54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5400" b="1" dirty="0">
                <a:ea typeface="MD아트체" pitchFamily="18" charset="-127"/>
                <a:cs typeface="한컴바탕" pitchFamily="18" charset="2"/>
              </a:rPr>
            </a:br>
            <a:endParaRPr lang="ko-KR" altLang="en-US" sz="28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763688" y="4370826"/>
            <a:ext cx="5513724" cy="1584176"/>
          </a:xfrm>
        </p:spPr>
        <p:txBody>
          <a:bodyPr>
            <a:noAutofit/>
          </a:bodyPr>
          <a:lstStyle/>
          <a:p>
            <a:r>
              <a:rPr lang="en-US" altLang="ko-KR" sz="2000" b="1" dirty="0">
                <a:solidFill>
                  <a:schemeClr val="tx1"/>
                </a:solidFill>
                <a:latin typeface="+mj-lt"/>
                <a:ea typeface="MD아트체" pitchFamily="18" charset="-127"/>
                <a:cs typeface="한컴바탕" pitchFamily="18" charset="2"/>
              </a:rPr>
              <a:t>December 19, 2023</a:t>
            </a:r>
          </a:p>
          <a:p>
            <a:r>
              <a:rPr lang="en-US" altLang="ko-KR" sz="2000" b="1" dirty="0">
                <a:solidFill>
                  <a:schemeClr val="tx1"/>
                </a:solidFill>
                <a:ea typeface="MD아트체" pitchFamily="18" charset="-127"/>
                <a:cs typeface="한컴바탕" pitchFamily="18" charset="2"/>
              </a:rPr>
              <a:t>Online</a:t>
            </a:r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ECAEE606-0C5B-4145-B394-C38A9284D8ED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1309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56" y="1052736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A Vision for the Future of Broadcasting</a:t>
            </a:r>
            <a:endParaRPr lang="en-GB" altLang="ko-KR" sz="2400" b="1" dirty="0">
              <a:latin typeface="Times New Roman" panose="02020603050405020304" pitchFamily="18" charset="0"/>
              <a:ea typeface="바탕" panose="02030600000101010101" pitchFamily="18" charset="-127"/>
            </a:endParaRP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CFDBC213-0529-4878-B249-F4FE9EA62072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760" y="2060848"/>
            <a:ext cx="5791702" cy="314733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81630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879639"/>
            <a:ext cx="82809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FF0000"/>
                </a:solidFill>
              </a:rPr>
              <a:t>T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able of Contents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, </a:t>
            </a:r>
            <a:r>
              <a:rPr lang="en-US" altLang="ko-KR" sz="2400" b="1" dirty="0">
                <a:solidFill>
                  <a:srgbClr val="FF0000"/>
                </a:solidFill>
              </a:rPr>
              <a:t>BT.2522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ko-KR" sz="2400" b="1" dirty="0">
              <a:latin typeface="Times New Roman" panose="02020603050405020304" pitchFamily="18" charset="0"/>
              <a:ea typeface="바탕" panose="02030600000101010101" pitchFamily="18" charset="-127"/>
            </a:endParaRP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CFDBC213-0529-4878-B249-F4FE9EA62072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xmlns="" id="{F51AABD2-CD57-4320-BC49-C1B4C30DC227}"/>
              </a:ext>
            </a:extLst>
          </p:cNvPr>
          <p:cNvSpPr txBox="1">
            <a:spLocks/>
          </p:cNvSpPr>
          <p:nvPr/>
        </p:nvSpPr>
        <p:spPr>
          <a:xfrm>
            <a:off x="335175" y="1384232"/>
            <a:ext cx="8808825" cy="5473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latinLnBrk="0">
              <a:spcBef>
                <a:spcPts val="0"/>
              </a:spcBef>
            </a:pPr>
            <a:r>
              <a:rPr lang="en-US" altLang="ko-KR" sz="1200" b="1" dirty="0">
                <a:solidFill>
                  <a:srgbClr val="29486D"/>
                </a:solidFill>
              </a:rPr>
              <a:t>1	Introduction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1.1	Timescale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1.2	Challenges and opportunities in future environments		</a:t>
            </a:r>
          </a:p>
          <a:p>
            <a:pPr algn="l" latinLnBrk="0">
              <a:spcBef>
                <a:spcPts val="0"/>
              </a:spcBef>
            </a:pPr>
            <a:r>
              <a:rPr lang="en-US" altLang="ko-KR" sz="1200" b="1" dirty="0">
                <a:solidFill>
                  <a:srgbClr val="29486D"/>
                </a:solidFill>
              </a:rPr>
              <a:t>2	Future user experience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2.1	User experience framework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2.2	Collective experience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2.3	Personalized user experience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2.4	Ubiquitous media consumption experience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2.5	Digital assistant and ambient computing ecosystem experiences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2.6	Accessible experiences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2.7	Immersive experiences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2.8	Experiences that merge the physical world and the digital world		</a:t>
            </a:r>
          </a:p>
          <a:p>
            <a:pPr algn="l" latinLnBrk="0">
              <a:spcBef>
                <a:spcPts val="0"/>
              </a:spcBef>
            </a:pPr>
            <a:r>
              <a:rPr lang="en-US" altLang="ko-KR" sz="1200" b="1" dirty="0">
                <a:solidFill>
                  <a:srgbClr val="29486D"/>
                </a:solidFill>
              </a:rPr>
              <a:t>3	Future of media production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3.1	Future production framework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3.2	Software-based production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3.3	Virtualized production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3.4	Cloud-based production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3.5	Complex media production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3.6	Data-driven production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3.7	Automated production through artificial intelligence and machine learning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3.8	Immersive and accessible media production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3.9	Sustainable production		</a:t>
            </a:r>
          </a:p>
          <a:p>
            <a:pPr algn="l" latinLnBrk="0">
              <a:spcBef>
                <a:spcPts val="0"/>
              </a:spcBef>
            </a:pPr>
            <a:r>
              <a:rPr lang="en-US" altLang="ko-KR" sz="1200" b="1" dirty="0">
                <a:solidFill>
                  <a:srgbClr val="29486D"/>
                </a:solidFill>
              </a:rPr>
              <a:t>4	Future broadcast delivery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4.1	Spectrum allocated to the broadcasting service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4.2	Global platform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4.3	Integrated broadcast-broadband systems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4.4	Future delivery trends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4.5	User-driven trends for new delivery services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4.6	Infrastructure changes needed for the adoption of new delivery systems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4.7	Coverage requirements of new delivery systems		</a:t>
            </a:r>
          </a:p>
          <a:p>
            <a:pPr algn="l" latinLnBrk="0">
              <a:spcBef>
                <a:spcPts val="0"/>
              </a:spcBef>
            </a:pPr>
            <a:r>
              <a:rPr lang="en-US" altLang="ko-KR" sz="1200" b="1" dirty="0">
                <a:solidFill>
                  <a:srgbClr val="29486D"/>
                </a:solidFill>
              </a:rPr>
              <a:t>5	Conclusion		</a:t>
            </a:r>
          </a:p>
          <a:p>
            <a:pPr lvl="1" algn="l" latinLnBrk="0">
              <a:spcBef>
                <a:spcPts val="0"/>
              </a:spcBef>
            </a:pPr>
            <a:r>
              <a:rPr lang="en-US" altLang="ko-KR" sz="800" b="1" dirty="0">
                <a:solidFill>
                  <a:srgbClr val="29486D"/>
                </a:solidFill>
              </a:rPr>
              <a:t>5.1	Realizing the potential of the framework for the future of broadcasting.</a:t>
            </a:r>
          </a:p>
          <a:p>
            <a:pPr latinLnBrk="0">
              <a:spcBef>
                <a:spcPts val="0"/>
              </a:spcBef>
            </a:pPr>
            <a:endParaRPr lang="ko-KR" altLang="ko-KR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8860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2348880"/>
            <a:ext cx="6192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0" b="1" dirty="0">
                <a:solidFill>
                  <a:srgbClr val="FF0000"/>
                </a:solidFill>
              </a:rPr>
              <a:t>ITU-T SG12</a:t>
            </a:r>
            <a:endParaRPr lang="ko-KR" altLang="en-US" b="1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EAF0CF37-394A-439D-B836-111B764D17FD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0463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7" y="908720"/>
            <a:ext cx="866651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Some work items of ITU-T SG12 Question 7 </a:t>
            </a:r>
            <a:br>
              <a:rPr lang="en-US" altLang="ko-KR" sz="2400" b="1" dirty="0">
                <a:solidFill>
                  <a:srgbClr val="FF0000"/>
                </a:solidFill>
              </a:rPr>
            </a:br>
            <a:r>
              <a:rPr lang="en-US" altLang="ko-KR" sz="2400" b="1" dirty="0">
                <a:solidFill>
                  <a:srgbClr val="0070C0"/>
                </a:solidFill>
              </a:rPr>
              <a:t>Rapporteur: </a:t>
            </a:r>
            <a:r>
              <a:rPr lang="en-US" altLang="ko-KR" sz="2400" b="1" dirty="0" err="1">
                <a:solidFill>
                  <a:srgbClr val="0070C0"/>
                </a:solidFill>
              </a:rPr>
              <a:t>Ludovic</a:t>
            </a:r>
            <a:r>
              <a:rPr lang="en-US" altLang="ko-KR" sz="2400" b="1" dirty="0">
                <a:solidFill>
                  <a:srgbClr val="0070C0"/>
                </a:solidFill>
              </a:rPr>
              <a:t> MALFAIT</a:t>
            </a:r>
          </a:p>
          <a:p>
            <a:r>
              <a:rPr lang="en-US" altLang="ko-KR" sz="2400" b="1" dirty="0"/>
              <a:t>Methodologies, tools and test plans for the subjective assessment of speech, audio and audiovisual quality interactions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highlight>
                  <a:srgbClr val="FFFF00"/>
                </a:highlight>
              </a:rPr>
              <a:t>P.835ref </a:t>
            </a:r>
            <a:r>
              <a:rPr lang="en-US" altLang="ko-KR" b="1" dirty="0"/>
              <a:t>	Subjective test methodology for evaluating speech communication systems that include noise suppression algorithm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 err="1">
                <a:highlight>
                  <a:srgbClr val="FFFF00"/>
                </a:highlight>
              </a:rPr>
              <a:t>P.IntVR</a:t>
            </a:r>
            <a:r>
              <a:rPr lang="en-US" altLang="ko-KR" b="1" dirty="0"/>
              <a:t>	Subjective test method for interactive virtual reality applications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highlight>
                  <a:srgbClr val="FFFF00"/>
                </a:highlight>
              </a:rPr>
              <a:t>P.PHYSIO</a:t>
            </a:r>
            <a:r>
              <a:rPr lang="en-US" altLang="ko-KR" b="1" dirty="0"/>
              <a:t>	Use of physiological measures as an additional test method for speech quality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highlight>
                  <a:srgbClr val="FFFF00"/>
                </a:highlight>
              </a:rPr>
              <a:t>PSTR.OUTLAB</a:t>
            </a:r>
            <a:r>
              <a:rPr lang="en-US" altLang="ko-KR" b="1" dirty="0"/>
              <a:t>	Conducting subjective tests outside of the </a:t>
            </a:r>
            <a:r>
              <a:rPr lang="en-US" altLang="ko-KR" b="1" dirty="0" smtClean="0"/>
              <a:t>lab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dirty="0"/>
          </a:p>
          <a:p>
            <a:endParaRPr lang="en-US" altLang="ko-KR" b="1" dirty="0"/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5D4D392F-C112-458B-826B-04472B11CB26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1276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56970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Some work items of ITU-T SG12 Question 9 </a:t>
            </a:r>
            <a:br>
              <a:rPr lang="en-US" altLang="ko-KR" sz="2400" b="1" dirty="0">
                <a:solidFill>
                  <a:srgbClr val="FF0000"/>
                </a:solidFill>
              </a:rPr>
            </a:br>
            <a:r>
              <a:rPr lang="en-US" altLang="ko-KR" sz="2400" b="1" dirty="0">
                <a:solidFill>
                  <a:srgbClr val="0070C0"/>
                </a:solidFill>
              </a:rPr>
              <a:t>Rapporteur: Jens Berger</a:t>
            </a:r>
          </a:p>
          <a:p>
            <a:r>
              <a:rPr lang="en-US" altLang="ko-KR" sz="2400" b="1" dirty="0"/>
              <a:t>Perceptual-based objective methods and corresponding evaluation guidelines for voice and audio quality measurements in telecommunication services</a:t>
            </a:r>
          </a:p>
          <a:p>
            <a:endParaRPr lang="en-US" altLang="ko-K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P.</a:t>
            </a:r>
            <a:r>
              <a:rPr lang="en-GB" altLang="ko-KR" sz="2400" b="1" dirty="0"/>
              <a:t> SAMD</a:t>
            </a:r>
            <a:r>
              <a:rPr lang="en-US" altLang="ko-KR" sz="2400" b="1" dirty="0"/>
              <a:t>: Single-ended perceptual approaches for multi-dimensional analysis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P.</a:t>
            </a:r>
            <a:r>
              <a:rPr lang="en-GB" altLang="ko-KR" sz="2400" b="1" dirty="0"/>
              <a:t>TCA</a:t>
            </a:r>
            <a:r>
              <a:rPr lang="en-US" altLang="ko-KR" sz="2400" b="1" dirty="0"/>
              <a:t>: Technical cause analysis</a:t>
            </a:r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5D4D392F-C112-458B-826B-04472B11CB26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8880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8860" y="993626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Some work items of ITU-T SG12 Question 13 </a:t>
            </a:r>
            <a:br>
              <a:rPr lang="en-US" altLang="ko-KR" sz="2400" b="1" dirty="0">
                <a:solidFill>
                  <a:srgbClr val="FF0000"/>
                </a:solidFill>
              </a:rPr>
            </a:br>
            <a:r>
              <a:rPr lang="en-US" altLang="ko-KR" sz="2400" b="1" dirty="0">
                <a:solidFill>
                  <a:srgbClr val="0070C0"/>
                </a:solidFill>
              </a:rPr>
              <a:t>Rapporteurs: Kazuhisa Yamagishi</a:t>
            </a:r>
          </a:p>
          <a:p>
            <a:r>
              <a:rPr lang="en-GB" altLang="ko-KR" sz="2400" b="1" dirty="0"/>
              <a:t>Quality of experience (</a:t>
            </a:r>
            <a:r>
              <a:rPr lang="en-GB" altLang="ko-KR" sz="2400" b="1" dirty="0" err="1"/>
              <a:t>QoE</a:t>
            </a:r>
            <a:r>
              <a:rPr lang="en-GB" altLang="ko-KR" sz="2400" b="1" dirty="0"/>
              <a:t>), quality of service (QoS) and performance requirements and assessment methods for multimedia applications</a:t>
            </a:r>
            <a:endParaRPr lang="en-US" altLang="ko-KR" sz="2400" b="1" dirty="0"/>
          </a:p>
          <a:p>
            <a:endParaRPr lang="en-US" altLang="ko-KR" sz="2400" b="1" dirty="0"/>
          </a:p>
          <a:p>
            <a:r>
              <a:rPr lang="en-GB" altLang="ko-KR" sz="2400" b="1" dirty="0">
                <a:highlight>
                  <a:srgbClr val="FFFF00"/>
                </a:highlight>
              </a:rPr>
              <a:t>P.SMAR</a:t>
            </a:r>
            <a:r>
              <a:rPr lang="en-GB" altLang="ko-KR" sz="2400" b="1" dirty="0"/>
              <a:t>: Subjective Tests for Evaluating the User Experience for Mobile AR Applications</a:t>
            </a:r>
            <a:endParaRPr lang="en-US" altLang="ko-KR" sz="2400" b="1" dirty="0"/>
          </a:p>
          <a:p>
            <a:endParaRPr lang="en-US" altLang="ko-KR" sz="2400" b="1" dirty="0"/>
          </a:p>
          <a:p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D646CA09-57D4-4F87-8A03-B54AF0E8D0B3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1615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56" y="908720"/>
            <a:ext cx="828092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Some work items of ITU-T SG12 Question 14 </a:t>
            </a:r>
            <a:br>
              <a:rPr lang="en-US" altLang="ko-KR" sz="2400" b="1" dirty="0">
                <a:solidFill>
                  <a:srgbClr val="FF0000"/>
                </a:solidFill>
              </a:rPr>
            </a:br>
            <a:r>
              <a:rPr lang="en-US" altLang="ko-KR" sz="2400" b="1" dirty="0">
                <a:solidFill>
                  <a:srgbClr val="0070C0"/>
                </a:solidFill>
              </a:rPr>
              <a:t>Rapporteurs: </a:t>
            </a:r>
            <a:r>
              <a:rPr lang="en-US" altLang="ko-KR" sz="2400" b="1" dirty="0" err="1">
                <a:solidFill>
                  <a:srgbClr val="0070C0"/>
                </a:solidFill>
              </a:rPr>
              <a:t>Jörgen</a:t>
            </a:r>
            <a:r>
              <a:rPr lang="en-US" altLang="ko-KR" sz="2400" b="1" dirty="0">
                <a:solidFill>
                  <a:srgbClr val="0070C0"/>
                </a:solidFill>
              </a:rPr>
              <a:t> Gustafsson, Alexander </a:t>
            </a:r>
            <a:r>
              <a:rPr lang="en-US" altLang="ko-KR" sz="2400" b="1" dirty="0" err="1">
                <a:solidFill>
                  <a:srgbClr val="0070C0"/>
                </a:solidFill>
              </a:rPr>
              <a:t>Raake</a:t>
            </a:r>
            <a:endParaRPr lang="en-US" altLang="ko-KR" sz="2400" b="1" dirty="0">
              <a:solidFill>
                <a:srgbClr val="0070C0"/>
              </a:solidFill>
            </a:endParaRPr>
          </a:p>
          <a:p>
            <a:r>
              <a:rPr lang="en-US" altLang="ko-KR" sz="2400" b="1" dirty="0"/>
              <a:t>Development of models and tools for multimedia quality assessment of packet-based video services</a:t>
            </a:r>
          </a:p>
          <a:p>
            <a:endParaRPr lang="en-US" altLang="ko-K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>
                <a:highlight>
                  <a:srgbClr val="FFFF00"/>
                </a:highlight>
              </a:rPr>
              <a:t>P.1204.1 </a:t>
            </a:r>
            <a:r>
              <a:rPr lang="en-US" altLang="ko-KR" sz="1600" b="1" dirty="0"/>
              <a:t>Extend P.1204 recommendations with support for new codecs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>
                <a:highlight>
                  <a:srgbClr val="FFFF00"/>
                </a:highlight>
              </a:rPr>
              <a:t>P.1204.2 </a:t>
            </a:r>
            <a:r>
              <a:rPr lang="en-US" altLang="ko-KR" sz="1600" b="1" dirty="0"/>
              <a:t>Video quality assessment of streaming services over reliable transport for resolutions up to 4K with access to video frame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>
                <a:highlight>
                  <a:srgbClr val="FFFF00"/>
                </a:highlight>
              </a:rPr>
              <a:t>P.BBQCG </a:t>
            </a:r>
            <a:r>
              <a:rPr lang="en-US" altLang="ko-KR" sz="1600" b="1" dirty="0"/>
              <a:t>Parametric bitstream-based Quality Assessment of Cloud Gaming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>
                <a:highlight>
                  <a:srgbClr val="FFFF00"/>
                </a:highlight>
              </a:rPr>
              <a:t>P.MOSQUITO </a:t>
            </a:r>
            <a:r>
              <a:rPr lang="en-US" altLang="ko-KR" sz="1600" b="1" dirty="0"/>
              <a:t>Subjective test methodology for assessing impact of adaptive streaming effects on longer-term Quality of Experience (MOS) and quitting (for objective model development)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>
                <a:highlight>
                  <a:srgbClr val="FFFF00"/>
                </a:highlight>
              </a:rPr>
              <a:t>P.NATS-Codec-Ext  </a:t>
            </a:r>
            <a:r>
              <a:rPr lang="en-US" altLang="ko-KR" sz="1600" b="1" dirty="0"/>
              <a:t>Parametric Non-intrusive Bitstream Assessment for High Efficiency Video Coding (HEVC) and 4K Media Streaming Quality over UDP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>
                <a:highlight>
                  <a:srgbClr val="FFFF00"/>
                </a:highlight>
              </a:rPr>
              <a:t>P.NATS-ph3 </a:t>
            </a:r>
            <a:r>
              <a:rPr lang="en-US" altLang="ko-KR" sz="1600" b="1" dirty="0"/>
              <a:t>Quality integration module for adaptive video streaming </a:t>
            </a:r>
            <a:r>
              <a:rPr lang="en-US" altLang="ko-KR" sz="1600" b="1" dirty="0" err="1"/>
              <a:t>QoE</a:t>
            </a:r>
            <a:r>
              <a:rPr lang="en-US" altLang="ko-KR" sz="1600" b="1" dirty="0"/>
              <a:t> in the context of P.120X-Recommendation series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>
                <a:highlight>
                  <a:srgbClr val="FFFF00"/>
                </a:highlight>
              </a:rPr>
              <a:t>PSTR-OQMXR </a:t>
            </a:r>
            <a:r>
              <a:rPr lang="en-US" altLang="ko-KR" sz="1600" b="1" dirty="0"/>
              <a:t>Objective quality modelling for XR services</a:t>
            </a:r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B6EFE6D4-16D5-4CAD-932D-4E16A13D16ED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7606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56" y="908720"/>
            <a:ext cx="828092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/>
              <a:t>P.1204.X Codec extension</a:t>
            </a:r>
          </a:p>
          <a:p>
            <a:endParaRPr lang="en-US" altLang="ko-K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highlight>
                  <a:srgbClr val="FFFF00"/>
                </a:highlight>
              </a:rPr>
              <a:t>P.1204.4 and P.1204.5 have been extended to AV1, cf. Recommendations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P.1204.3 is ongoing, to be finished Q1/2024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Further extensions desirable, e.g., VVC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New work items HDR, 8K, ...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collaboration VQEG?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sz="2400" b="1" dirty="0"/>
              <a:t>P.NATS Phase 3 / P.MOSQUITO</a:t>
            </a:r>
          </a:p>
          <a:p>
            <a:endParaRPr lang="en-US" altLang="ko-K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Overarching integration module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Initial work stream including “quitting” not currently pursued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Collaboration Q14 &amp; VQEG, e.g., AVHD? </a:t>
            </a:r>
            <a:br>
              <a:rPr lang="en-US" altLang="ko-KR" b="1" dirty="0"/>
            </a:br>
            <a:r>
              <a:rPr lang="en-US" altLang="ko-KR" b="1" dirty="0"/>
              <a:t>(following successful P.NATS Phase 2 work)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dirty="0"/>
          </a:p>
          <a:p>
            <a:endParaRPr lang="en-US" altLang="ko-KR" b="1" dirty="0"/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B6EFE6D4-16D5-4CAD-932D-4E16A13D16ED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0091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56" y="908720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/>
              <a:t>P.BBQCG - Parametric bitstream-based Quality Assessment of Cloud Gaming Services</a:t>
            </a:r>
          </a:p>
          <a:p>
            <a:endParaRPr lang="en-US" altLang="ko-K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“Active” and “passive” work streams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Regular sub-group meetings Mon 16-17 CET, Wed 14-15h CET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“Passive”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Tests mostly concluded, report and paper in </a:t>
            </a:r>
            <a:r>
              <a:rPr lang="en-US" altLang="ko-KR" b="1" dirty="0" err="1"/>
              <a:t>preparatrion</a:t>
            </a:r>
            <a:endParaRPr lang="en-US" altLang="ko-K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“Active”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Currently work for pre-tests and initial tests underway. specifically addressing possible test environment candidates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Work group expands beyond typical Q14 collaborations, good collaborations with VQEG</a:t>
            </a:r>
          </a:p>
          <a:p>
            <a:endParaRPr lang="en-US" altLang="ko-KR" b="1" dirty="0"/>
          </a:p>
          <a:p>
            <a:endParaRPr lang="en-US" altLang="ko-KR" b="1" dirty="0"/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B6EFE6D4-16D5-4CAD-932D-4E16A13D16ED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0252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56" y="908720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/>
              <a:t>PSTR-OQMXR Objective quality modelling for XR services</a:t>
            </a:r>
          </a:p>
          <a:p>
            <a:endParaRPr lang="en-US" altLang="ko-K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Still under specification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Rather wide landscape of solutions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Technology not as mature as for, e.g., video streaming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Links with Q10/12 (interactive services) and VQEG IMG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Request for interested parties from VQEG?</a:t>
            </a:r>
          </a:p>
          <a:p>
            <a:endParaRPr lang="en-US" altLang="ko-KR" b="1" dirty="0"/>
          </a:p>
          <a:p>
            <a:endParaRPr lang="en-US" altLang="ko-KR" b="1" dirty="0"/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B6EFE6D4-16D5-4CAD-932D-4E16A13D16ED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185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56970"/>
            <a:ext cx="82809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/>
              <a:t>The IRG-AVQA studies topics related to video and audiovisual quality assessment among ITU-R SG6 and ITU-T SG12. The IRG-AVQA aims to: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ko-KR" sz="2400" b="1" dirty="0" err="1"/>
              <a:t>coord</a:t>
            </a:r>
            <a:r>
              <a:rPr lang="en-US" altLang="ko-KR" sz="2400" b="1" dirty="0"/>
              <a:t>​</a:t>
            </a:r>
            <a:r>
              <a:rPr lang="en-US" altLang="ko-KR" sz="2400" b="1" dirty="0" err="1"/>
              <a:t>inate</a:t>
            </a:r>
            <a:r>
              <a:rPr lang="en-US" altLang="ko-KR" sz="2400" b="1" dirty="0"/>
              <a:t> the progress of specific topics of mutual interest restricted to the area of video and audiovisual quality assessment, both subjective and objective;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ko-KR" sz="2400" b="1" dirty="0"/>
              <a:t>identify potential work items that may be progressed as joint text Recommendations;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ko-KR" sz="2400" b="1" dirty="0"/>
              <a:t>benefit from colocation with the meetings of the </a:t>
            </a:r>
            <a:r>
              <a:rPr lang="en-US" altLang="ko-KR" sz="2400" b="1" dirty="0">
                <a:hlinkClick r:id="rId4"/>
              </a:rPr>
              <a:t>Video Quality Experts Group (VQEG)</a:t>
            </a:r>
            <a:r>
              <a:rPr lang="en-US" altLang="ko-KR" sz="2400" b="1" dirty="0"/>
              <a:t>​​ where video/audiovisual quality experts meet and execute technical work;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ko-KR" sz="2400" b="1" dirty="0"/>
              <a:t>encourage collaboration between ITU-T SG12 and ITU-R SG6 on work items unique to each study group.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B202096C-8E53-4DC8-9B7A-DDEA4B26C5F9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4330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56" y="1052736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Some work items of ITU-T SG12 Question 19 </a:t>
            </a:r>
            <a:br>
              <a:rPr lang="en-US" altLang="ko-KR" sz="2400" b="1" dirty="0">
                <a:solidFill>
                  <a:srgbClr val="FF0000"/>
                </a:solidFill>
              </a:rPr>
            </a:br>
            <a:r>
              <a:rPr lang="en-US" altLang="ko-KR" sz="2400" b="1" dirty="0">
                <a:solidFill>
                  <a:srgbClr val="0070C0"/>
                </a:solidFill>
              </a:rPr>
              <a:t>Rapporteurs: </a:t>
            </a:r>
            <a:r>
              <a:rPr lang="en-US" altLang="ko-KR" sz="2400" b="1" dirty="0" err="1">
                <a:solidFill>
                  <a:srgbClr val="0070C0"/>
                </a:solidFill>
              </a:rPr>
              <a:t>Chulhee</a:t>
            </a:r>
            <a:r>
              <a:rPr lang="en-US" altLang="ko-KR" sz="2400" b="1" dirty="0">
                <a:solidFill>
                  <a:srgbClr val="0070C0"/>
                </a:solidFill>
              </a:rPr>
              <a:t> Lee</a:t>
            </a:r>
          </a:p>
          <a:p>
            <a:r>
              <a:rPr lang="en-US" altLang="ko-KR" sz="2400" b="1" dirty="0"/>
              <a:t>Objective and subjective methods for evaluating perceptual audiovisual quality in multimedia and television services</a:t>
            </a:r>
          </a:p>
          <a:p>
            <a:endParaRPr lang="en-US" altLang="ko-K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 err="1">
                <a:highlight>
                  <a:srgbClr val="FFFF00"/>
                </a:highlight>
              </a:rPr>
              <a:t>J.noref</a:t>
            </a:r>
            <a:r>
              <a:rPr lang="en-US" altLang="ko-KR" sz="2400" b="1" dirty="0"/>
              <a:t>: Perceptual video quality measurement techniques for digital cable television in the absence of a reference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 err="1">
                <a:highlight>
                  <a:srgbClr val="FFFF00"/>
                </a:highlight>
              </a:rPr>
              <a:t>J.src-vq</a:t>
            </a:r>
            <a:r>
              <a:rPr lang="en-US" altLang="ko-KR" sz="2400" b="1" dirty="0"/>
              <a:t>: Objective Assessment Methods for Source Video Quality at the Headend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 err="1">
                <a:highlight>
                  <a:srgbClr val="FFFF00"/>
                </a:highlight>
              </a:rPr>
              <a:t>J.q-uhd</a:t>
            </a:r>
            <a:r>
              <a:rPr lang="en-US" altLang="ko-KR" sz="2400" b="1" dirty="0"/>
              <a:t>: Quality measurement methods for UHD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 smtClean="0">
                <a:highlight>
                  <a:srgbClr val="FFFF00"/>
                </a:highlight>
              </a:rPr>
              <a:t>P.obj-</a:t>
            </a:r>
            <a:r>
              <a:rPr lang="en-US" altLang="ko-KR" sz="2400" b="1" dirty="0" err="1" smtClean="0">
                <a:highlight>
                  <a:srgbClr val="FFFF00"/>
                </a:highlight>
              </a:rPr>
              <a:t>recog</a:t>
            </a:r>
            <a:r>
              <a:rPr lang="en-US" altLang="ko-KR" sz="2400" b="1" dirty="0" smtClean="0"/>
              <a:t>: </a:t>
            </a:r>
            <a:r>
              <a:rPr lang="en-US" altLang="ko-KR" sz="2400" b="1" dirty="0"/>
              <a:t>Estimation techniques of object-recognition rate in surveillance video of autonomous driving</a:t>
            </a:r>
            <a:endParaRPr lang="ko-KR" altLang="en-US" sz="2400" b="1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04ACF733-923D-4F80-B62C-89669C2E0B64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04718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359307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2024 ITU-R SG6 Meeting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Schedule:</a:t>
            </a:r>
            <a:endParaRPr lang="en-US" altLang="ko-KR" sz="24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4-8 March 2024 (Geneva)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4-8 November 2024 (Geneva)</a:t>
            </a:r>
          </a:p>
          <a:p>
            <a:endParaRPr lang="en-US" altLang="ko-KR" sz="2400" b="1" dirty="0"/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r>
              <a:rPr lang="en-US" altLang="ko-KR" sz="2400" b="1" dirty="0">
                <a:solidFill>
                  <a:srgbClr val="FF0000"/>
                </a:solidFill>
              </a:rPr>
              <a:t>2024 ITU-T SG12 Meeting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Schedule:</a:t>
            </a:r>
            <a:endParaRPr lang="en-US" altLang="ko-KR" sz="24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15-25 April 2024 (Geneva)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7326AB2D-4F89-41B0-8B59-7F2DE8E83AA1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3497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>THE END</a:t>
            </a: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73624" y="2348880"/>
            <a:ext cx="2736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ko-KR" sz="3200" b="1" dirty="0">
              <a:solidFill>
                <a:prstClr val="black"/>
              </a:solidFill>
              <a:latin typeface="Arial"/>
              <a:ea typeface="MD아트체" pitchFamily="18" charset="-127"/>
              <a:cs typeface="한컴바탕" pitchFamily="18" charset="2"/>
            </a:endParaRPr>
          </a:p>
          <a:p>
            <a:pPr algn="ctr"/>
            <a:endParaRPr lang="en-US" altLang="ko-KR" sz="3200" b="1" dirty="0">
              <a:solidFill>
                <a:prstClr val="black"/>
              </a:solidFill>
              <a:latin typeface="Arial"/>
              <a:ea typeface="MD아트체" pitchFamily="18" charset="-127"/>
              <a:cs typeface="한컴바탕" pitchFamily="18" charset="2"/>
            </a:endParaRPr>
          </a:p>
          <a:p>
            <a:pPr algn="ctr"/>
            <a:endParaRPr lang="en-US" altLang="ko-KR" sz="3200" b="1" dirty="0">
              <a:solidFill>
                <a:prstClr val="black"/>
              </a:solidFill>
              <a:latin typeface="Arial"/>
              <a:ea typeface="MD아트체" pitchFamily="18" charset="-127"/>
              <a:cs typeface="한컴바탕" pitchFamily="18" charset="2"/>
            </a:endParaRPr>
          </a:p>
          <a:p>
            <a:pPr algn="ctr"/>
            <a:endParaRPr lang="en-US" altLang="ko-KR" sz="3200" b="1" dirty="0">
              <a:solidFill>
                <a:prstClr val="black"/>
              </a:solidFill>
              <a:latin typeface="Arial"/>
              <a:ea typeface="MD아트체" pitchFamily="18" charset="-127"/>
              <a:cs typeface="한컴바탕" pitchFamily="18" charset="2"/>
            </a:endParaRPr>
          </a:p>
          <a:p>
            <a:pPr algn="ctr"/>
            <a:r>
              <a:rPr lang="en-US" altLang="ko-KR" sz="3200" b="1" dirty="0">
                <a:solidFill>
                  <a:prstClr val="black"/>
                </a:solidFill>
                <a:latin typeface="Arial"/>
                <a:ea typeface="MD아트체" pitchFamily="18" charset="-127"/>
                <a:cs typeface="한컴바탕" pitchFamily="18" charset="2"/>
              </a:rPr>
              <a:t>   </a:t>
            </a:r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05F76C17-6393-4167-A8CD-BFB1592DBDD2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0227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56970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/>
              <a:t>The IRG-AVQA allows rapporteurs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exchange information faster, using email and joint meetings;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seek participation from a broader range of ITU members;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invite input from non-member experts (e.g., from academia);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keep people informed at the early stage of work;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set up a joint edit session on a Recommendation;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socialize work items that approach maturity;</a:t>
            </a:r>
          </a:p>
          <a:p>
            <a:r>
              <a:rPr lang="en-US" altLang="ko-KR" sz="2400" b="1" dirty="0"/>
              <a:t>Participants who can contribute technology proposals are invited and encouraged to join the group.  </a:t>
            </a:r>
          </a:p>
          <a:p>
            <a:endParaRPr lang="en-US" altLang="ko-KR" sz="2400" b="1" dirty="0"/>
          </a:p>
          <a:p>
            <a:endParaRPr lang="en-US" altLang="ko-KR" sz="2400" b="1" dirty="0"/>
          </a:p>
          <a:p>
            <a:r>
              <a:rPr lang="en-US" altLang="ko-KR" sz="1400" dirty="0"/>
              <a:t>https://www.itu.int/en/irg/avqa/Pages/default.aspx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E6A0C3BC-D1A7-48A7-924E-2B457159B290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7375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1620917"/>
            <a:ext cx="828092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6">
                    <a:lumMod val="50000"/>
                  </a:schemeClr>
                </a:solidFill>
              </a:rPr>
              <a:t>Co-Chairs</a:t>
            </a:r>
          </a:p>
          <a:p>
            <a:endParaRPr lang="en-US" altLang="ko-KR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800" b="1" dirty="0" err="1"/>
              <a:t>Chulhee</a:t>
            </a:r>
            <a:r>
              <a:rPr lang="en-US" altLang="ko-KR" sz="2800" b="1" dirty="0"/>
              <a:t> Lee(Korea, Rep of)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800" b="1" dirty="0"/>
              <a:t>Alexander </a:t>
            </a:r>
            <a:r>
              <a:rPr lang="en-US" altLang="ko-KR" sz="2800" b="1" dirty="0" err="1"/>
              <a:t>Raake</a:t>
            </a:r>
            <a:r>
              <a:rPr lang="en-US" altLang="ko-KR" sz="2800" b="1" dirty="0"/>
              <a:t> (Germany)</a:t>
            </a:r>
          </a:p>
          <a:p>
            <a:endParaRPr lang="ko-KR" altLang="en-US" b="1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EAF0CF37-394A-439D-B836-111B764D17FD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1282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2348880"/>
            <a:ext cx="61926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0" b="1" dirty="0">
                <a:solidFill>
                  <a:srgbClr val="FF0000"/>
                </a:solidFill>
              </a:rPr>
              <a:t>ITU-R WP6C</a:t>
            </a:r>
          </a:p>
          <a:p>
            <a:endParaRPr lang="ko-KR" altLang="en-US" b="1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EAF0CF37-394A-439D-B836-111B764D17FD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6199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56" y="1052736"/>
            <a:ext cx="82809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altLang="ko-KR" sz="2400" b="1" dirty="0">
                <a:solidFill>
                  <a:srgbClr val="FF0000"/>
                </a:solidFill>
              </a:rPr>
              <a:t>Current Work Items (Video)</a:t>
            </a: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ko-KR" sz="2000" b="1" dirty="0">
                <a:latin typeface="Verdana" panose="020B0604030504040204" pitchFamily="34" charset="0"/>
                <a:ea typeface="Verdana" panose="020B0604030504040204" pitchFamily="34" charset="0"/>
              </a:rPr>
              <a:t>Preliminary draft revision of Recommendation ITU-R BT.1662 - General reference chain and management of post-processing headroom for </a:t>
            </a:r>
            <a:r>
              <a:rPr lang="en-US" altLang="ko-KR" sz="2000" b="1" dirty="0" err="1">
                <a:latin typeface="Verdana" panose="020B0604030504040204" pitchFamily="34" charset="0"/>
                <a:ea typeface="Verdana" panose="020B0604030504040204" pitchFamily="34" charset="0"/>
              </a:rPr>
              <a:t>programme</a:t>
            </a:r>
            <a:r>
              <a:rPr lang="en-US" altLang="ko-KR" sz="2000" b="1" dirty="0">
                <a:latin typeface="Verdana" panose="020B0604030504040204" pitchFamily="34" charset="0"/>
                <a:ea typeface="Verdana" panose="020B0604030504040204" pitchFamily="34" charset="0"/>
              </a:rPr>
              <a:t> essence in large screen digital imagery applications	</a:t>
            </a: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ko-KR" sz="2000" b="1" dirty="0">
                <a:latin typeface="Verdana" panose="020B0604030504040204" pitchFamily="34" charset="0"/>
                <a:ea typeface="Verdana" panose="020B0604030504040204" pitchFamily="34" charset="0"/>
              </a:rPr>
              <a:t>Preliminary draft revision of Recommendation ITU-R BT.1666 - User requirements for large screen digital imagery applications intended for presentation in a theatrical environment</a:t>
            </a:r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CFDBC213-0529-4878-B249-F4FE9EA62072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477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56" y="1052736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altLang="ko-KR" sz="2400" b="1" dirty="0">
                <a:solidFill>
                  <a:srgbClr val="FF0000"/>
                </a:solidFill>
              </a:rPr>
              <a:t>Current Work Items (HDR)</a:t>
            </a: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ko-KR" b="1" dirty="0">
                <a:latin typeface="Verdana" panose="020B0604030504040204" pitchFamily="34" charset="0"/>
                <a:ea typeface="Verdana" panose="020B0604030504040204" pitchFamily="34" charset="0"/>
              </a:rPr>
              <a:t>WD preliminary draft revision of Recommendation ITU-R BT.2100-2 - Image parameter values for high dynamic range television for use in production and international </a:t>
            </a:r>
            <a:r>
              <a:rPr lang="en-US" altLang="ko-KR" b="1" dirty="0" err="1">
                <a:latin typeface="Verdana" panose="020B0604030504040204" pitchFamily="34" charset="0"/>
                <a:ea typeface="Verdana" panose="020B0604030504040204" pitchFamily="34" charset="0"/>
              </a:rPr>
              <a:t>programme</a:t>
            </a:r>
            <a:r>
              <a:rPr lang="en-US" altLang="ko-KR" b="1" dirty="0">
                <a:latin typeface="Verdana" panose="020B0604030504040204" pitchFamily="34" charset="0"/>
                <a:ea typeface="Verdana" panose="020B0604030504040204" pitchFamily="34" charset="0"/>
              </a:rPr>
              <a:t> exchange	</a:t>
            </a: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ko-KR" b="1" dirty="0">
                <a:latin typeface="Verdana" panose="020B0604030504040204" pitchFamily="34" charset="0"/>
                <a:ea typeface="Verdana" panose="020B0604030504040204" pitchFamily="34" charset="0"/>
              </a:rPr>
              <a:t>WD preliminary draft new Recommendation ITU-R BT.[REQ-MIL] - Requirements and applications for Image Level meters	</a:t>
            </a: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ko-KR" b="1" dirty="0">
                <a:latin typeface="Verdana" panose="020B0604030504040204" pitchFamily="34" charset="0"/>
                <a:ea typeface="Verdana" panose="020B0604030504040204" pitchFamily="34" charset="0"/>
              </a:rPr>
              <a:t>WD a preliminary draft new Recommendation ITU-R BT.[MON] - [Reference] viewing conditions for HDR and SDR monitoring in close proximity within a single-master broadcast production environment</a:t>
            </a:r>
          </a:p>
          <a:p>
            <a:pPr marL="285750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ko-KR" b="1" dirty="0">
                <a:latin typeface="Verdana" panose="020B0604030504040204" pitchFamily="34" charset="0"/>
                <a:ea typeface="Verdana" panose="020B0604030504040204" pitchFamily="34" charset="0"/>
              </a:rPr>
              <a:t>WD a preliminary draft revision of Report ITU-R BT.2408 - Guidance for operational practices in HDR television production</a:t>
            </a:r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CFDBC213-0529-4878-B249-F4FE9EA62072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7657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56" y="1052736"/>
            <a:ext cx="85734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Deep-learning NR methods trained with large training samples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ko-KR" sz="2400" b="1" dirty="0">
              <a:latin typeface="Times New Roman" panose="02020603050405020304" pitchFamily="18" charset="0"/>
              <a:ea typeface="바탕" panose="02030600000101010101" pitchFamily="18" charset="-127"/>
            </a:endParaRP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CFDBC213-0529-4878-B249-F4FE9EA62072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  <p:pic>
        <p:nvPicPr>
          <p:cNvPr id="5" name="그림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16832"/>
            <a:ext cx="4896911" cy="3635509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81370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56" y="1052736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A Vision for the Future of Broadcasting</a:t>
            </a:r>
            <a:endParaRPr lang="en-GB" altLang="ko-KR" sz="2400" b="1" dirty="0">
              <a:latin typeface="Times New Roman" panose="02020603050405020304" pitchFamily="18" charset="0"/>
              <a:ea typeface="바탕" panose="02030600000101010101" pitchFamily="18" charset="-127"/>
            </a:endParaRP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CFDBC213-0529-4878-B249-F4FE9EA62072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2151440"/>
            <a:ext cx="6191790" cy="354584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1574" y="73070"/>
            <a:ext cx="2862426" cy="612217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169792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2674</TotalTime>
  <Words>483</Words>
  <Application>Microsoft Office PowerPoint</Application>
  <PresentationFormat>화면 슬라이드 쇼(4:3)</PresentationFormat>
  <Paragraphs>200</Paragraphs>
  <Slides>22</Slides>
  <Notes>22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32" baseType="lpstr">
      <vt:lpstr>MD아트체</vt:lpstr>
      <vt:lpstr>돋움</vt:lpstr>
      <vt:lpstr>맑은 고딕</vt:lpstr>
      <vt:lpstr>바탕</vt:lpstr>
      <vt:lpstr>한컴바탕</vt:lpstr>
      <vt:lpstr>Arial</vt:lpstr>
      <vt:lpstr>Times New Roman</vt:lpstr>
      <vt:lpstr>Verdana</vt:lpstr>
      <vt:lpstr>Wingdings</vt:lpstr>
      <vt:lpstr>Office 테마</vt:lpstr>
      <vt:lpstr>IRG-AVQA (Intersector Rapporteur Group Audiovisual Quality Assessment)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THE END</vt:lpstr>
    </vt:vector>
  </TitlesOfParts>
  <Company>lginnotek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K-mean 분할 클러스터링을 이용한 영상의 stain 오염 검출</dc:title>
  <dc:creator>hong</dc:creator>
  <cp:lastModifiedBy>Microsoft 계정</cp:lastModifiedBy>
  <cp:revision>1536</cp:revision>
  <cp:lastPrinted>2013-06-17T02:53:50Z</cp:lastPrinted>
  <dcterms:created xsi:type="dcterms:W3CDTF">2012-01-26T05:03:39Z</dcterms:created>
  <dcterms:modified xsi:type="dcterms:W3CDTF">2023-12-20T11:02:04Z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S_Classification">
    <vt:lpwstr>UNRESTRICTED</vt:lpwstr>
  </property>
  <property fmtid="{D5CDD505-2E9C-101B-9397-08002B2CF9AE}" pid="3" name="RS_ClassificationID">
    <vt:i4>0</vt:i4>
  </property>
</Properties>
</file>